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5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</a:p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сновной общеобразовательной программы - образовательной программы дошкольного образования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бюджетного дошкольного</a:t>
            </a:r>
          </a:p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учреждения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№10 «Ласточка»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Бавлинского муниципального района Республики Татарстан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1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686800" cy="5688632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образовательное учреждение «Детский сад № 10 «Ласточка»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423930, Бавлинский район,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Бавлы,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Гоголя д.11а.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8(85569)5-12-15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е-mail:d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oy-10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@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http://edu.tatar.ru/organization/3537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2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КАДРОВОЕ     ОБЕСПЕЧЕНИЕ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заведующий – 1;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воспитатели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музыкальный руководитель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воспитатель по обучению татарского языка -1;</a:t>
            </a:r>
          </a:p>
        </p:txBody>
      </p:sp>
    </p:spTree>
    <p:extLst>
      <p:ext uri="{BB962C8B-B14F-4D97-AF65-F5344CB8AC3E}">
        <p14:creationId xmlns:p14="http://schemas.microsoft.com/office/powerpoint/2010/main" val="741434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65618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основной образовательной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МБДОУ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10 «Ласточка»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323528" y="1772816"/>
            <a:ext cx="3456384" cy="1368152"/>
          </a:xfrm>
          <a:prstGeom prst="flowChartPredefined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915816" y="3356992"/>
            <a:ext cx="4032448" cy="1512168"/>
          </a:xfrm>
          <a:prstGeom prst="flowChartPredefined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4499992" y="5027632"/>
            <a:ext cx="4328864" cy="1512168"/>
          </a:xfrm>
          <a:prstGeom prst="flowChartPredefined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</a:p>
          <a:p>
            <a:pPr marL="0" indent="0" algn="ctr">
              <a:buFont typeface="Wingdings 2"/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6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личности детей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раннего дошкольного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видах общения и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с учётом их возрастных,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индивидуальных, психологических и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физиологических особенностей.</a:t>
            </a:r>
          </a:p>
        </p:txBody>
      </p:sp>
    </p:spTree>
    <p:extLst>
      <p:ext uri="{BB962C8B-B14F-4D97-AF65-F5344CB8AC3E}">
        <p14:creationId xmlns:p14="http://schemas.microsoft.com/office/powerpoint/2010/main" val="1592465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Symbol"/>
              </a:rPr>
              <a:t>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создание в группах атмосферы гуманного и доброжелательного отношения ко всем воспитанникам, что позволяет растить их общительными, добрыми,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любознательными, инициативными, стремящимися к самостоятельности и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творчеству;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Symbol"/>
              </a:rPr>
              <a:t>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уважительное отношение к результатам детского творчества;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Symbol"/>
              </a:rPr>
              <a:t>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соблюдение в работе детского сада и начальной школы преемственности,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исключающей умственные и физические перегрузки в содержании образования детей дошкольного возраста, обеспечивающей отсутствие давления предметного обучения;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Symbol"/>
              </a:rPr>
              <a:t>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максимальное использование разнообразных видов детской деятельности, их интеграция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110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программы включает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аспекты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740080" cy="45365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•Предметно-пространственная 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образовательная 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</a:p>
          <a:p>
            <a:pPr marL="0" indent="0" algn="ctr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•Характер взаимодействия со взрослыми</a:t>
            </a:r>
          </a:p>
          <a:p>
            <a:pPr marL="0" indent="0" algn="ctr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•Характер взаимодействия с другими детьми</a:t>
            </a:r>
          </a:p>
          <a:p>
            <a:pPr marL="0" indent="0" algn="ctr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•Система отношений ребёнка к миру, 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другим людям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самому себе</a:t>
            </a:r>
          </a:p>
        </p:txBody>
      </p:sp>
    </p:spTree>
    <p:extLst>
      <p:ext uri="{BB962C8B-B14F-4D97-AF65-F5344CB8AC3E}">
        <p14:creationId xmlns:p14="http://schemas.microsoft.com/office/powerpoint/2010/main" val="325036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области ООП</a:t>
            </a: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67544" y="1340768"/>
            <a:ext cx="3096344" cy="174304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5508104" y="1323648"/>
            <a:ext cx="3168352" cy="1889328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12"/>
          <p:cNvSpPr txBox="1">
            <a:spLocks/>
          </p:cNvSpPr>
          <p:nvPr/>
        </p:nvSpPr>
        <p:spPr>
          <a:xfrm>
            <a:off x="440432" y="4869160"/>
            <a:ext cx="2979440" cy="180020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</a:t>
            </a:r>
          </a:p>
          <a:p>
            <a:pPr marL="0" indent="0" algn="ctr">
              <a:buFont typeface="Wingdings 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эстетическое  развитие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бъект 12"/>
          <p:cNvSpPr txBox="1">
            <a:spLocks/>
          </p:cNvSpPr>
          <p:nvPr/>
        </p:nvSpPr>
        <p:spPr>
          <a:xfrm>
            <a:off x="2123728" y="2996952"/>
            <a:ext cx="3168352" cy="1890112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  развитие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бъект 12"/>
          <p:cNvSpPr txBox="1">
            <a:spLocks/>
          </p:cNvSpPr>
          <p:nvPr/>
        </p:nvSpPr>
        <p:spPr>
          <a:xfrm>
            <a:off x="5508104" y="4716760"/>
            <a:ext cx="3240360" cy="195260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 развитие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32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835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освоения Программы 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раннем  возрасте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ребенок интересуется окружающими предметами и активно действует с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ними; эмоционально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 в действия с игрушками и другими предметами,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проявлять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настойчивость в достижении результата своих действий;</a:t>
            </a:r>
          </a:p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*использует специфические, культурно фиксированные предметные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действия, знает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бытовых предметов (ложки, расчёски, карандаша и пр.) и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умеет пользоваться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ими. Владеет простейшими навыками самообслуживания;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стремится проявлять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 в бытовом и игровом поведении;</a:t>
            </a:r>
          </a:p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*владеет активной речью, включённой в общение; может обращаться с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вопросами и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просьбами, понимает речь взрослых; знает названия окружающих предметов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игрушек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*стремится к общению со взрослыми и активно подражает им в движениях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действиях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появляются игры, в которых ребенок воспроизводит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взрослого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*проявляет интерес к сверстникам; наблюдает за их действиями и подражает им;</a:t>
            </a:r>
          </a:p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*проявляет интерес к стихам, песням и сказкам, рассматриванию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картинки,  стремится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двигаться под музыку; эмоционально откликается на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произведения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искусства;</a:t>
            </a:r>
          </a:p>
          <a:p>
            <a:pPr marL="0" indent="0">
              <a:buNone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*у ребёнка развита крупная моторика, он стремится осваивать различные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движения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(бег, лазанье, перешагивание и пр.).</a:t>
            </a:r>
          </a:p>
        </p:txBody>
      </p:sp>
    </p:spTree>
    <p:extLst>
      <p:ext uri="{BB962C8B-B14F-4D97-AF65-F5344CB8AC3E}">
        <p14:creationId xmlns:p14="http://schemas.microsoft.com/office/powerpoint/2010/main" val="3204503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на этапе завершения дошкольного образования: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68680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</a:p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marL="0" indent="0">
              <a:buNone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</a:p>
          <a:p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60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                       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завершения реализации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ЭРС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2565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•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знаниями  моделирования позиции патриота своей страны через упорядочение представлений  о «Малой»  и «Большой Родине»;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Проявляет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Понимает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сохранения и передачи культурно-исторического наследия своей малой Родины от поколения к поколению;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Синтезирует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 об особенностях  национальных промыслов Татарстана через развитие  ценностно – смыслового отношения к народным умельцам и предметам национального  искусства;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Сформирована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 неравнодушного участника природоохранной деятельности через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систематизацию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 о флоре и фауне Татарстана;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Развито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 – ценностного отношения  друг к другу в соответствии с гендерной принадлежностью.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1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основа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12776"/>
            <a:ext cx="8686800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Конвенция о правах ребёнка. Принята резолюцией 44/25 Генеральной Ассамблеи ООН от 20 ноября 1989 г.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Федеральный закон от 29.12.2012  № 273-ФЗ  «Об образовании в Российской Федерации»;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государственный образовательный стандарт дошкольного образования (Утвержден приказом Министерства образования и науки Российской Федерации от 17 октября 2013 г. № 1155);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Закон РТ от 22 июля 2013 года №68-ЗРТ «Об образовании» (в ред. Законов РТ от 23.07.2014 №61-ЗРТ, от 16.03.2015 №14- ЗРТ, от 08.10.2015 №76- ЗРТ, от 06.07.2016 №54- ЗРТ);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Законом РТ от 08.07.1992 № 1560-XII «О государственных языках Республики Татарстан и других языках в Республике Татарстан» (в ред. Законов РТ от  28.07.2004 № 44- ЗРТ, от 03.12.2009 №54-ЗРТ, от 03.03.2012 №16- ЗРТ, от 12.06.2014 №53- ЗРТ);</a:t>
            </a:r>
          </a:p>
          <a:p>
            <a:pPr marL="0" indent="0">
              <a:buNone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«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и осуществления образовательной деятельности по основным общеобразовательным программам – образовательным программа дошкольного образования» (приказ Министерства образования и науки РФ от 30 августа 2013 года №1014 г. Москва); </a:t>
            </a:r>
          </a:p>
          <a:p>
            <a:pPr marL="0" indent="0">
              <a:buNone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Санитарно-эпидемиологические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устройству, содержанию и организации режима работы  дошкольных образовательных организаций» (Утверждены постановлением Главного государственного санитарного врача Российской  от 15 мая 2013 года №26  «Об утверждении САНПИН» 2.4.3049-13</a:t>
            </a: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Локальные акты МБДОУ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54101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Образовательная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«Детский сад 2100»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раннего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(2-3года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под научной редакцией О.В.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Чиндиловой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Образовательная программа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«Детский сад 2100». /Под науч. ред. Р.Н.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Бунеева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 (образовательная программа развития и воспитания детей дошкольного возраста (от 3 до 7(8) лет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020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chemeClr val="tx1"/>
                </a:solidFill>
              </a:rPr>
              <a:t>Распределение детской</a:t>
            </a:r>
            <a:br>
              <a:rPr lang="ru-RU" sz="3000" b="1" dirty="0">
                <a:solidFill>
                  <a:schemeClr val="tx1"/>
                </a:solidFill>
              </a:rPr>
            </a:br>
            <a:r>
              <a:rPr lang="ru-RU" sz="3000" b="1" dirty="0">
                <a:solidFill>
                  <a:schemeClr val="tx1"/>
                </a:solidFill>
              </a:rPr>
              <a:t>деятельности в течение дня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Прием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детей,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самостоятельная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игровая, трудовая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детей.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Коммуникативная деятельность, утренняя гимнастика, подготовка к завтраку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завтрак,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Организованная образовательная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деятельность: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деятельность,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продуктивная, коммуникативная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 –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исследовательская, музыкальная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–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эстетическая.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Прогулка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деятельность, игровая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коммуникативная,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трудовая, познавательно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исследовательская.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обеду. Обед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Гимнастика после сна.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Полдник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совместная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педагога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детьми: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продуктивная, игровая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познавательно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исследовательская, коммуникативная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Прогулка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деятельность детей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двигательная,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игровая, продуктивная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художественная.</a:t>
            </a:r>
          </a:p>
        </p:txBody>
      </p:sp>
    </p:spTree>
    <p:extLst>
      <p:ext uri="{BB962C8B-B14F-4D97-AF65-F5344CB8AC3E}">
        <p14:creationId xmlns:p14="http://schemas.microsoft.com/office/powerpoint/2010/main" val="4282282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по образовательным областям и возрасту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717953"/>
              </p:ext>
            </p:extLst>
          </p:nvPr>
        </p:nvGraphicFramePr>
        <p:xfrm>
          <a:off x="251520" y="1230335"/>
          <a:ext cx="8659688" cy="5532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1783"/>
                <a:gridCol w="1526643"/>
                <a:gridCol w="1284699"/>
                <a:gridCol w="2886563"/>
              </a:tblGrid>
              <a:tr h="2622119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ФИЗИЧЕСКОЕ РАЗВИТИЕ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Игровая беседа с элементами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движений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Утренняя гимнастика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Интегративная деятельность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Упражнения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Экспериментирование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Ситуативный разговор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Беседа, рассказ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Чтение, проблемная ситуация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ПОЗНАВАТЕЛЬНОЕ РАЗВИТИЕ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Рассматривание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Игра-экспериментирование.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Исследовательская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Конструирование.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Развивающая игра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Экскурсия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Ситуативный разговор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Рассказ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Интегративная деятельность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Проблемная ситуация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РЕЧЕВОЕ РАЗВИТИЕ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Рассматривание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Игровая ситуация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Дидактическая игра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Ситуация общения.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 (в том числе в процессе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наблюдения за объектами природы,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трудом взрослых).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Интегративная деятельность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Хороводная игра с пением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Игра-драматизация, чтение, обсуждение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Рассказ, игра</a:t>
                      </a:r>
                    </a:p>
                  </a:txBody>
                  <a:tcPr/>
                </a:tc>
              </a:tr>
              <a:tr h="2816906">
                <a:tc gridSpan="2"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СОЦИАЛЬНО-КОММУНИКАТИВНОЕ РАЗВИТИЕ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Игровое упражнение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игра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Совместная с воспитателем игра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Совместная со сверстниками игра (парная, в малой группе)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Игра, чтение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Наблюдение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Рассматривание, чтение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Педагогическая ситуация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Праздник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Экскурсия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Ситуация морального выбора</a:t>
                      </a:r>
                    </a:p>
                    <a:p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Поручение, дежурство.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ХУДОЖЕСТВЕННО-ЭСТЕТИЧЕСКОЕ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Рассматривание эстетически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привлекательных предметов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Игра; организация выставок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украшений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Слушание соответствующей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возрасту народной, классической, детской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музыки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Экспериментирование со звуками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Музыкально-дидактическая игра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Разучивание музыкальных игр и танцев</a:t>
                      </a:r>
                    </a:p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пение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603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 воспитанников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248013"/>
              </p:ext>
            </p:extLst>
          </p:nvPr>
        </p:nvGraphicFramePr>
        <p:xfrm>
          <a:off x="179512" y="1187632"/>
          <a:ext cx="8830816" cy="54097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86321"/>
                <a:gridCol w="5444495"/>
              </a:tblGrid>
              <a:tr h="30765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Реальное участие родителей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жизни ДОУ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участия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520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проведени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мониторинговых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-Анкетирование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Социологический опрос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-интервьюирование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«Родительская почта»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834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создании условий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Участие в субботниках по благоустройству территории;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-помощь в создании развивающей предметно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пространственной среды;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-оказание помощи в ремонтных работах.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678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просветительской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деятельности, направленной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повышение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педагогической культуры,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информационного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поля родителей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-наглядная информация (стенды, папки-передвижки, семейные и групповые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фотоальбомы, фоторепортажи «Из жизни группы», «Копилка добрых дел», «Мы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благодарим»;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-памятки; создание странички на сайте ДОУ;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-консультации, семинары, семинары-практикумы, конференции;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распространение опыта семейного воспитания;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-родительские собрания;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выпуск газет для родителей;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9873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воспитательно-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образовательном процессе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ДОУ, направленном на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сотрудничества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партнерских отношений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целью вовлечения родителей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единое образовательное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пространство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-Дни открытых дверей.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Дни здоровья.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Недели творчества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Совместные праздники, развлечения, встречи с интересными людьми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Семейные клубы , семейные гостиные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Клубы по интересам для родителей;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Участие в творческих выставках, смотрах-конкурсах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Мероприятия с родителями в рамках проектной деятельности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Творческие отчеты кружков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552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49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112</TotalTime>
  <Words>1639</Words>
  <Application>Microsoft Office PowerPoint</Application>
  <PresentationFormat>Экран (4:3)</PresentationFormat>
  <Paragraphs>194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Презентация PowerPoint</vt:lpstr>
      <vt:lpstr>Презентация PowerPoint</vt:lpstr>
      <vt:lpstr>КАДРОВОЕ     ОБЕСПЕЧЕНИЕ:</vt:lpstr>
      <vt:lpstr>Структура основной образовательной программы МБДОУ «Детский сад № 10 «Ласточка»</vt:lpstr>
      <vt:lpstr>Цели ПРОГРАММЫ</vt:lpstr>
      <vt:lpstr>Задачи </vt:lpstr>
      <vt:lpstr>Содержание программы включает следующие аспекты</vt:lpstr>
      <vt:lpstr>Основные области ООП</vt:lpstr>
      <vt:lpstr>Планируемые результаты освоения Программы в раннем  возрасте:</vt:lpstr>
      <vt:lpstr>Целевые ориентиры на этапе завершения дошкольного образования:</vt:lpstr>
      <vt:lpstr>Целевые ориентиры                         на этапе завершения реализации ЭРС </vt:lpstr>
      <vt:lpstr>Нормативно-правовая основа Программы:</vt:lpstr>
      <vt:lpstr>ПРОГРАММЫ:</vt:lpstr>
      <vt:lpstr>Распределение детской деятельности в течение дня</vt:lpstr>
      <vt:lpstr>Формы работы по образовательным областям и возрасту</vt:lpstr>
      <vt:lpstr>Взаимодействие с семьями воспитанников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17</cp:revision>
  <dcterms:created xsi:type="dcterms:W3CDTF">2018-08-13T13:21:30Z</dcterms:created>
  <dcterms:modified xsi:type="dcterms:W3CDTF">2018-08-16T05:58:01Z</dcterms:modified>
</cp:coreProperties>
</file>